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9" r:id="rId2"/>
    <p:sldId id="282" r:id="rId3"/>
    <p:sldId id="283" r:id="rId4"/>
    <p:sldId id="284" r:id="rId5"/>
    <p:sldId id="285" r:id="rId6"/>
    <p:sldId id="287" r:id="rId7"/>
    <p:sldId id="288" r:id="rId8"/>
    <p:sldId id="289" r:id="rId9"/>
    <p:sldId id="290" r:id="rId10"/>
    <p:sldId id="291" r:id="rId11"/>
    <p:sldId id="293" r:id="rId12"/>
    <p:sldId id="292" r:id="rId13"/>
    <p:sldId id="294" r:id="rId14"/>
    <p:sldId id="295" r:id="rId15"/>
    <p:sldId id="296" r:id="rId16"/>
    <p:sldId id="297"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 d="100"/>
          <a:sy n="13" d="100"/>
        </p:scale>
        <p:origin x="-1138" y="-67"/>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4/30/2020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4/30/2020</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371600"/>
            <a:ext cx="8458200" cy="2299989"/>
          </a:xfrm>
          <a:prstGeom prst="rect">
            <a:avLst/>
          </a:prstGeom>
        </p:spPr>
        <p:txBody>
          <a:bodyPr vert="horz" wrap="square" lIns="0" tIns="83185" rIns="0" bIns="0" rtlCol="0">
            <a:spAutoFit/>
          </a:bodyPr>
          <a:lstStyle/>
          <a:p>
            <a:pPr marL="12700" marR="5080" indent="394335" algn="ctr">
              <a:spcBef>
                <a:spcPts val="655"/>
              </a:spcBef>
            </a:pPr>
            <a:r>
              <a:rPr lang="en-US" sz="4800" dirty="0" smtClean="0">
                <a:latin typeface="Berlin Sans FB Demi"/>
                <a:cs typeface="Berlin Sans FB Demi"/>
              </a:rPr>
              <a:t>LECTURE # 02</a:t>
            </a:r>
            <a:r>
              <a:rPr lang="en-US" sz="8000" dirty="0" smtClean="0">
                <a:latin typeface="Berlin Sans FB Demi"/>
                <a:cs typeface="Berlin Sans FB Demi"/>
              </a:rPr>
              <a:t/>
            </a:r>
            <a:br>
              <a:rPr lang="en-US" sz="8000" dirty="0" smtClean="0">
                <a:latin typeface="Berlin Sans FB Demi"/>
                <a:cs typeface="Berlin Sans FB Demi"/>
              </a:rPr>
            </a:br>
            <a:r>
              <a:rPr lang="en-US" sz="4800" dirty="0" smtClean="0">
                <a:latin typeface="Berlin Sans FB Demi"/>
                <a:cs typeface="Berlin Sans FB Demi"/>
              </a:rPr>
              <a:t>NATIONAL INCOME &amp; ITS MEASUREMENT</a:t>
            </a:r>
            <a:endParaRPr sz="7200" dirty="0">
              <a:latin typeface="Berlin Sans FB Demi"/>
              <a:cs typeface="Berlin Sans FB Dem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1675459"/>
          </a:xfrm>
          <a:prstGeom prst="rect">
            <a:avLst/>
          </a:prstGeom>
        </p:spPr>
        <p:txBody>
          <a:bodyPr vert="horz" wrap="square" lIns="0" tIns="13335" rIns="0" bIns="0" rtlCol="0">
            <a:spAutoFit/>
          </a:bodyPr>
          <a:lstStyle/>
          <a:p>
            <a:pPr marL="17145" algn="ctr">
              <a:lnSpc>
                <a:spcPct val="100000"/>
              </a:lnSpc>
              <a:spcBef>
                <a:spcPts val="105"/>
              </a:spcBef>
            </a:pPr>
            <a:r>
              <a:rPr lang="en-US" sz="3600" b="1" dirty="0">
                <a:latin typeface="Times New Roman" pitchFamily="18" charset="0"/>
                <a:cs typeface="Times New Roman" pitchFamily="18" charset="0"/>
              </a:rPr>
              <a:t>Investment  (I)</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990601" y="1371600"/>
            <a:ext cx="7239000" cy="3097385"/>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It is the expenditures of the business sector, including:</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Purchases of new capital goods which are equipment or tools that aids in the production process,,</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Changes in business inventories, and</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Purchases of new residential housing</a:t>
            </a:r>
            <a:endParaRPr lang="en-US" sz="2400" spc="-5" dirty="0">
              <a:latin typeface="Times New Roman" pitchFamily="18" charset="0"/>
              <a:cs typeface="Times New Roman" pitchFamily="18" charset="0"/>
            </a:endParaRPr>
          </a:p>
          <a:p>
            <a:pPr marL="527050" marR="5080" indent="-51435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65264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2783454"/>
          </a:xfrm>
          <a:prstGeom prst="rect">
            <a:avLst/>
          </a:prstGeom>
        </p:spPr>
        <p:txBody>
          <a:bodyPr vert="horz" wrap="square" lIns="0" tIns="13335" rIns="0" bIns="0" rtlCol="0">
            <a:spAutoFit/>
          </a:bodyPr>
          <a:lstStyle/>
          <a:p>
            <a:pPr marL="17145" algn="ctr">
              <a:lnSpc>
                <a:spcPct val="100000"/>
              </a:lnSpc>
              <a:spcBef>
                <a:spcPts val="105"/>
              </a:spcBef>
            </a:pPr>
            <a:r>
              <a:rPr lang="en-US" sz="3600" b="1" dirty="0">
                <a:latin typeface="Times New Roman" pitchFamily="18" charset="0"/>
                <a:cs typeface="Times New Roman" pitchFamily="18" charset="0"/>
              </a:rPr>
              <a:t>Government purchases (G)</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762001" y="1371600"/>
            <a:ext cx="7543800" cy="3569822"/>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It is the expenditures of the public sector, such as education and defense expenses. Transfer payments are not included.</a:t>
            </a:r>
          </a:p>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If Government’s expenditure is greater than taxes collected from business and household sector, government is having a deficit; if government's expenditure is smaller than the taxes collected, government is having a surplus; if the two amounts are equal, government’s budget is balanced.</a:t>
            </a: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502284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2783454"/>
          </a:xfrm>
          <a:prstGeom prst="rect">
            <a:avLst/>
          </a:prstGeom>
        </p:spPr>
        <p:txBody>
          <a:bodyPr vert="horz" wrap="square" lIns="0" tIns="13335" rIns="0" bIns="0" rtlCol="0">
            <a:spAutoFit/>
          </a:bodyPr>
          <a:lstStyle/>
          <a:p>
            <a:pPr marL="17145" algn="ctr">
              <a:lnSpc>
                <a:spcPct val="100000"/>
              </a:lnSpc>
              <a:spcBef>
                <a:spcPts val="105"/>
              </a:spcBef>
            </a:pPr>
            <a:r>
              <a:rPr lang="en-US" sz="3600" b="1" dirty="0">
                <a:latin typeface="Times New Roman" pitchFamily="18" charset="0"/>
                <a:cs typeface="Times New Roman" pitchFamily="18" charset="0"/>
              </a:rPr>
              <a:t>Government purchases (G)</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685800" y="1371600"/>
            <a:ext cx="7620001" cy="2757292"/>
          </a:xfrm>
          <a:prstGeom prst="rect">
            <a:avLst/>
          </a:prstGeom>
        </p:spPr>
        <p:txBody>
          <a:bodyPr vert="horz" wrap="square" lIns="0" tIns="61594" rIns="0" bIns="0" rtlCol="0">
            <a:spAutoFit/>
          </a:bodyPr>
          <a:lstStyle/>
          <a:p>
            <a:pPr marL="527050" marR="5080" indent="-514350" algn="just">
              <a:spcBef>
                <a:spcPts val="484"/>
              </a:spcBef>
              <a:buFont typeface="Wingdings" pitchFamily="2" charset="2"/>
              <a:buChar char="Ø"/>
            </a:pPr>
            <a:r>
              <a:rPr lang="en-US" sz="2400" spc="-5" dirty="0" smtClean="0">
                <a:latin typeface="Times New Roman" pitchFamily="18" charset="0"/>
                <a:cs typeface="Times New Roman" pitchFamily="18" charset="0"/>
              </a:rPr>
              <a:t>When there is a budget deficit, government needs to borrow debt from the business, household or the foreign sectors. Government's debt is usually higher in recession than in an expansion phrase of the business cycle because government needs funding to finance their deficit.</a:t>
            </a:r>
          </a:p>
          <a:p>
            <a:pPr marL="12700" marR="5080" algn="just">
              <a:lnSpc>
                <a:spcPct val="90000"/>
              </a:lnSpc>
              <a:spcBef>
                <a:spcPts val="484"/>
              </a:spcBef>
            </a:pPr>
            <a:r>
              <a:rPr lang="en-US" sz="2400" spc="-5" dirty="0" smtClean="0">
                <a:latin typeface="Times New Roman" pitchFamily="18" charset="0"/>
                <a:cs typeface="Times New Roman" pitchFamily="18" charset="0"/>
              </a:rPr>
              <a:t> </a:t>
            </a: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44400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3337452"/>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Net Exports (</a:t>
            </a:r>
            <a:r>
              <a:rPr lang="en-US" sz="3600" b="1" dirty="0" err="1" smtClean="0">
                <a:latin typeface="Times New Roman" pitchFamily="18" charset="0"/>
                <a:cs typeface="Times New Roman" pitchFamily="18" charset="0"/>
              </a:rPr>
              <a:t>Xn</a:t>
            </a:r>
            <a:r>
              <a:rPr lang="en-US" sz="3600" b="1" dirty="0" smtClean="0">
                <a:latin typeface="Times New Roman" pitchFamily="18" charset="0"/>
                <a:cs typeface="Times New Roman" pitchFamily="18" charset="0"/>
              </a:rPr>
              <a:t>)</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762000" y="1371600"/>
            <a:ext cx="7467601" cy="1622110"/>
          </a:xfrm>
          <a:prstGeom prst="rect">
            <a:avLst/>
          </a:prstGeom>
        </p:spPr>
        <p:txBody>
          <a:bodyPr vert="horz" wrap="square" lIns="0" tIns="61594" rIns="0" bIns="0" rtlCol="0">
            <a:spAutoFit/>
          </a:bodyPr>
          <a:lstStyle/>
          <a:p>
            <a:pPr marL="527050" marR="5080" indent="-514350" algn="just">
              <a:spcBef>
                <a:spcPts val="484"/>
              </a:spcBef>
              <a:buFont typeface="Wingdings" pitchFamily="2" charset="2"/>
              <a:buChar char="Ø"/>
            </a:pPr>
            <a:r>
              <a:rPr lang="en-US" sz="2400" spc="-5" dirty="0" smtClean="0">
                <a:latin typeface="Times New Roman" pitchFamily="18" charset="0"/>
                <a:cs typeface="Times New Roman" pitchFamily="18" charset="0"/>
              </a:rPr>
              <a:t>It is the difference between exports (goods and services sold to the foreign markets) and imports (goods and services produced and imported from abroad).</a:t>
            </a: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587205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3337452"/>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2. Income Approach</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762000" y="1371600"/>
            <a:ext cx="7467601" cy="4712699"/>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All final goods and services are produced using factors of production. By summing up the factor payments, we can find the value of GDP. Some adjustments are required to balance the account.</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Compensation of employees include the wages, salaries, fringe benefits, s</a:t>
            </a:r>
            <a:r>
              <a:rPr lang="en-US" sz="2200" dirty="0" smtClean="0">
                <a:latin typeface="Times New Roman" pitchFamily="18" charset="0"/>
                <a:cs typeface="Times New Roman" pitchFamily="18" charset="0"/>
              </a:rPr>
              <a:t>ocial security contributions, health and pension plans.</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Rent is the income of the property owners.</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Interest is the income of the money capital suppliers.</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Proprietor’s Income is the income of incorporated business, sole proprietorships, and partnerships.</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Corporate Profits is the income of the corporations’ stockholders whether paid to stockholders or reinvested.</a:t>
            </a:r>
          </a:p>
          <a:p>
            <a:pPr marL="527050" marR="5080" indent="-514350" algn="just">
              <a:lnSpc>
                <a:spcPct val="90000"/>
              </a:lnSpc>
              <a:spcBef>
                <a:spcPts val="484"/>
              </a:spcBef>
              <a:buFont typeface="Wingdings" pitchFamily="2" charset="2"/>
              <a:buChar char="Ø"/>
            </a:pPr>
            <a:r>
              <a:rPr lang="en-US" sz="2200" spc="-5" dirty="0" smtClean="0">
                <a:latin typeface="Times New Roman" pitchFamily="18" charset="0"/>
                <a:cs typeface="Times New Roman" pitchFamily="18" charset="0"/>
              </a:rPr>
              <a:t>Sum of the above items is the National Income (NI).</a:t>
            </a:r>
          </a:p>
        </p:txBody>
      </p:sp>
    </p:spTree>
    <p:extLst>
      <p:ext uri="{BB962C8B-B14F-4D97-AF65-F5344CB8AC3E}">
        <p14:creationId xmlns:p14="http://schemas.microsoft.com/office/powerpoint/2010/main" xmlns="" val="2487426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3337452"/>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Adjustments</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685801" y="1371600"/>
            <a:ext cx="7620000" cy="3182024"/>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Indirect business taxes (general sales taxes, business property taxes, license fees etc.) should be added to </a:t>
            </a:r>
            <a:r>
              <a:rPr lang="en-US" sz="2400" spc="-5" dirty="0">
                <a:latin typeface="Times New Roman" pitchFamily="18" charset="0"/>
                <a:cs typeface="Times New Roman" pitchFamily="18" charset="0"/>
              </a:rPr>
              <a:t>n</a:t>
            </a:r>
            <a:r>
              <a:rPr lang="en-US" sz="2400" spc="-5" dirty="0" smtClean="0">
                <a:latin typeface="Times New Roman" pitchFamily="18" charset="0"/>
                <a:cs typeface="Times New Roman" pitchFamily="18" charset="0"/>
              </a:rPr>
              <a:t>ational income. They are not considered to be payments to a factor of production, but they are part of total expenditures.</a:t>
            </a:r>
          </a:p>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Depreciation is another cost, which should be added.</a:t>
            </a:r>
          </a:p>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Net foreign factor income (income earned by the rest of the world – income earned from the rest of the world) should be added to adjust GNP to GDP.</a:t>
            </a:r>
          </a:p>
        </p:txBody>
      </p:sp>
    </p:spTree>
    <p:extLst>
      <p:ext uri="{BB962C8B-B14F-4D97-AF65-F5344CB8AC3E}">
        <p14:creationId xmlns:p14="http://schemas.microsoft.com/office/powerpoint/2010/main" xmlns="" val="343134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3337452"/>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Computing GDP</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762000" y="1371600"/>
            <a:ext cx="7467601" cy="2120708"/>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GDP –</a:t>
            </a:r>
            <a:r>
              <a:rPr lang="en-US" sz="2400" spc="-5" dirty="0">
                <a:latin typeface="Times New Roman" pitchFamily="18" charset="0"/>
                <a:cs typeface="Times New Roman" pitchFamily="18" charset="0"/>
              </a:rPr>
              <a:t> </a:t>
            </a:r>
            <a:r>
              <a:rPr lang="en-US" sz="2400" spc="-5" dirty="0" smtClean="0">
                <a:latin typeface="Times New Roman" pitchFamily="18" charset="0"/>
                <a:cs typeface="Times New Roman" pitchFamily="18" charset="0"/>
              </a:rPr>
              <a:t>Compensation of employees + Rent + Interest + Proprietor’s Income + Corporate Profits +indirect business taxes + Depreciation + Net foreign factor income</a:t>
            </a:r>
          </a:p>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Some statistical discrepancy should be considered to balance expenditure and income approach.</a:t>
            </a:r>
          </a:p>
        </p:txBody>
      </p:sp>
    </p:spTree>
    <p:extLst>
      <p:ext uri="{BB962C8B-B14F-4D97-AF65-F5344CB8AC3E}">
        <p14:creationId xmlns:p14="http://schemas.microsoft.com/office/powerpoint/2010/main" xmlns="" val="110304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1" y="250140"/>
            <a:ext cx="8077200" cy="1121461"/>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Micro &amp; Macro Economics and its importance</a:t>
            </a:r>
            <a:endParaRPr sz="3600" b="1" dirty="0">
              <a:latin typeface="Times New Roman" pitchFamily="18" charset="0"/>
              <a:cs typeface="Times New Roman" pitchFamily="18" charset="0"/>
            </a:endParaRPr>
          </a:p>
        </p:txBody>
      </p:sp>
      <p:sp>
        <p:nvSpPr>
          <p:cNvPr id="3" name="object 3"/>
          <p:cNvSpPr txBox="1"/>
          <p:nvPr/>
        </p:nvSpPr>
        <p:spPr>
          <a:xfrm>
            <a:off x="381000" y="1295400"/>
            <a:ext cx="7729855" cy="3910941"/>
          </a:xfrm>
          <a:prstGeom prst="rect">
            <a:avLst/>
          </a:prstGeom>
        </p:spPr>
        <p:txBody>
          <a:bodyPr vert="horz" wrap="square" lIns="0" tIns="61594" rIns="0" bIns="0" rtlCol="0">
            <a:spAutoFit/>
          </a:bodyPr>
          <a:lstStyle/>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Micro economics </a:t>
            </a:r>
            <a:r>
              <a:rPr lang="en-US" sz="2400" spc="-5" dirty="0">
                <a:latin typeface="Times New Roman" pitchFamily="18" charset="0"/>
                <a:cs typeface="Times New Roman" pitchFamily="18" charset="0"/>
              </a:rPr>
              <a:t>is a branch of economics that studies the </a:t>
            </a:r>
            <a:r>
              <a:rPr lang="en-US" sz="2400" spc="-5" dirty="0" smtClean="0">
                <a:latin typeface="Times New Roman" pitchFamily="18" charset="0"/>
                <a:cs typeface="Times New Roman" pitchFamily="18" charset="0"/>
              </a:rPr>
              <a:t>behavior </a:t>
            </a:r>
            <a:r>
              <a:rPr lang="en-US" sz="2400" spc="-5" dirty="0">
                <a:latin typeface="Times New Roman" pitchFamily="18" charset="0"/>
                <a:cs typeface="Times New Roman" pitchFamily="18" charset="0"/>
              </a:rPr>
              <a:t>of individuals and firms in making decisions regarding the allocation of scarce resources and the interactions among these individuals and firms. </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Micro economics examines </a:t>
            </a:r>
            <a:r>
              <a:rPr lang="en-US" sz="2400" spc="-5" dirty="0">
                <a:latin typeface="Times New Roman" pitchFamily="18" charset="0"/>
                <a:cs typeface="Times New Roman" pitchFamily="18" charset="0"/>
              </a:rPr>
              <a:t>the functioning of individual business firms and households.</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Macro </a:t>
            </a:r>
            <a:r>
              <a:rPr lang="en-US" sz="2400" spc="-5" dirty="0">
                <a:latin typeface="Times New Roman" pitchFamily="18" charset="0"/>
                <a:cs typeface="Times New Roman" pitchFamily="18" charset="0"/>
              </a:rPr>
              <a:t>economics </a:t>
            </a:r>
            <a:r>
              <a:rPr lang="en-US" sz="2400" spc="-5" dirty="0" smtClean="0">
                <a:latin typeface="Times New Roman" pitchFamily="18" charset="0"/>
                <a:cs typeface="Times New Roman" pitchFamily="18" charset="0"/>
              </a:rPr>
              <a:t>studies the overall averages and aggregates of the national income, not with individual prices but with the price level, not with individual output but national output.</a:t>
            </a:r>
          </a:p>
          <a:p>
            <a:pPr marL="12700" marR="5080" algn="just">
              <a:lnSpc>
                <a:spcPct val="90000"/>
              </a:lnSpc>
              <a:spcBef>
                <a:spcPts val="484"/>
              </a:spcBef>
            </a:pPr>
            <a:endParaRPr lang="en-US"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966" y="250140"/>
            <a:ext cx="8229599"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Main issues in Macro Economics</a:t>
            </a:r>
            <a:endParaRPr sz="3600" b="1" dirty="0">
              <a:latin typeface="Times New Roman" pitchFamily="18" charset="0"/>
              <a:cs typeface="Times New Roman" pitchFamily="18" charset="0"/>
            </a:endParaRPr>
          </a:p>
        </p:txBody>
      </p:sp>
      <p:sp>
        <p:nvSpPr>
          <p:cNvPr id="3" name="object 3"/>
          <p:cNvSpPr txBox="1"/>
          <p:nvPr/>
        </p:nvSpPr>
        <p:spPr>
          <a:xfrm>
            <a:off x="899621" y="1219200"/>
            <a:ext cx="7406180" cy="4628061"/>
          </a:xfrm>
          <a:prstGeom prst="rect">
            <a:avLst/>
          </a:prstGeom>
        </p:spPr>
        <p:txBody>
          <a:bodyPr vert="horz" wrap="square" lIns="0" tIns="61594" rIns="0" bIns="0" rtlCol="0">
            <a:spAutoFit/>
          </a:bodyPr>
          <a:lstStyle/>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Helps in understanding the determination of income and employment.</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Determination of general level of prices.. </a:t>
            </a:r>
            <a:endParaRPr lang="en-US" sz="2400" spc="-5" dirty="0">
              <a:latin typeface="Times New Roman" pitchFamily="18" charset="0"/>
              <a:cs typeface="Times New Roman" pitchFamily="18" charset="0"/>
            </a:endParaRP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Economic growth</a:t>
            </a:r>
            <a:endParaRPr lang="en-US" sz="2400" spc="-5" dirty="0">
              <a:latin typeface="Times New Roman" pitchFamily="18" charset="0"/>
              <a:cs typeface="Times New Roman" pitchFamily="18" charset="0"/>
            </a:endParaRP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Macro </a:t>
            </a:r>
            <a:r>
              <a:rPr lang="en-US" sz="2400" spc="-5" dirty="0">
                <a:latin typeface="Times New Roman" pitchFamily="18" charset="0"/>
                <a:cs typeface="Times New Roman" pitchFamily="18" charset="0"/>
              </a:rPr>
              <a:t>economics </a:t>
            </a:r>
            <a:r>
              <a:rPr lang="en-US" sz="2400" spc="-5" dirty="0" smtClean="0">
                <a:latin typeface="Times New Roman" pitchFamily="18" charset="0"/>
                <a:cs typeface="Times New Roman" pitchFamily="18" charset="0"/>
              </a:rPr>
              <a:t>and business cycle (inflation and deflation).</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International trade</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Unemployment</a:t>
            </a:r>
          </a:p>
          <a:p>
            <a:pPr marL="12700" marR="5080" indent="571500" algn="just">
              <a:lnSpc>
                <a:spcPct val="90000"/>
              </a:lnSpc>
              <a:spcBef>
                <a:spcPts val="484"/>
              </a:spcBef>
              <a:buFont typeface="Wingdings" pitchFamily="2" charset="2"/>
              <a:buChar char="Ø"/>
            </a:pPr>
            <a:r>
              <a:rPr lang="en-US" sz="2400" spc="-5" dirty="0">
                <a:latin typeface="Times New Roman" pitchFamily="18" charset="0"/>
                <a:cs typeface="Times New Roman" pitchFamily="18" charset="0"/>
              </a:rPr>
              <a:t>Macro </a:t>
            </a:r>
            <a:r>
              <a:rPr lang="en-US" sz="2400" spc="-5" dirty="0" smtClean="0">
                <a:latin typeface="Times New Roman" pitchFamily="18" charset="0"/>
                <a:cs typeface="Times New Roman" pitchFamily="18" charset="0"/>
              </a:rPr>
              <a:t>economic policies</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Global economic system</a:t>
            </a:r>
          </a:p>
          <a:p>
            <a:pPr marL="12700" marR="5080" indent="57150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1844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966" y="250140"/>
            <a:ext cx="8229599"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Gross National Product (GNP)</a:t>
            </a:r>
            <a:endParaRPr sz="3600" b="1" dirty="0">
              <a:latin typeface="Times New Roman" pitchFamily="18" charset="0"/>
              <a:cs typeface="Times New Roman" pitchFamily="18" charset="0"/>
            </a:endParaRPr>
          </a:p>
        </p:txBody>
      </p:sp>
      <p:sp>
        <p:nvSpPr>
          <p:cNvPr id="3" name="object 3"/>
          <p:cNvSpPr txBox="1"/>
          <p:nvPr/>
        </p:nvSpPr>
        <p:spPr>
          <a:xfrm>
            <a:off x="899621" y="1219200"/>
            <a:ext cx="7177579" cy="4628061"/>
          </a:xfrm>
          <a:prstGeom prst="rect">
            <a:avLst/>
          </a:prstGeom>
        </p:spPr>
        <p:txBody>
          <a:bodyPr vert="horz" wrap="square" lIns="0" tIns="61594" rIns="0" bIns="0" rtlCol="0">
            <a:spAutoFit/>
          </a:bodyPr>
          <a:lstStyle/>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GNP of a country is the total market value of all final goods and service produced during a period of one year.</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GNP  include the </a:t>
            </a:r>
            <a:r>
              <a:rPr lang="en-US" sz="2400" spc="-5" dirty="0">
                <a:latin typeface="Times New Roman" pitchFamily="18" charset="0"/>
                <a:cs typeface="Times New Roman" pitchFamily="18" charset="0"/>
              </a:rPr>
              <a:t>following:</a:t>
            </a:r>
            <a:endParaRPr lang="en-US" sz="2400" spc="-5" dirty="0" smtClean="0">
              <a:latin typeface="Times New Roman" pitchFamily="18" charset="0"/>
              <a:cs typeface="Times New Roman" pitchFamily="18" charset="0"/>
            </a:endParaRP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Agricultural </a:t>
            </a:r>
            <a:r>
              <a:rPr lang="en-US" sz="2400" spc="-5" dirty="0">
                <a:latin typeface="Times New Roman" pitchFamily="18" charset="0"/>
                <a:cs typeface="Times New Roman" pitchFamily="18" charset="0"/>
              </a:rPr>
              <a:t>goods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Industrial </a:t>
            </a:r>
            <a:r>
              <a:rPr lang="en-US" sz="2400" spc="-5" dirty="0">
                <a:latin typeface="Times New Roman" pitchFamily="18" charset="0"/>
                <a:cs typeface="Times New Roman" pitchFamily="18" charset="0"/>
              </a:rPr>
              <a:t>goods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Mineral </a:t>
            </a:r>
            <a:r>
              <a:rPr lang="en-US" sz="2400" spc="-5" dirty="0">
                <a:latin typeface="Times New Roman" pitchFamily="18" charset="0"/>
                <a:cs typeface="Times New Roman" pitchFamily="18" charset="0"/>
              </a:rPr>
              <a:t>goods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All kind of services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Amount of money that is earned by people working in foreign countries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Amount of expenditures on repair work</a:t>
            </a:r>
          </a:p>
          <a:p>
            <a:pPr marL="12700" marR="5080" indent="57150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4867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966" y="250140"/>
            <a:ext cx="8229599"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Net National Product (NNP)</a:t>
            </a:r>
            <a:endParaRPr sz="3600" b="1" dirty="0">
              <a:latin typeface="Times New Roman" pitchFamily="18" charset="0"/>
              <a:cs typeface="Times New Roman" pitchFamily="18" charset="0"/>
            </a:endParaRPr>
          </a:p>
        </p:txBody>
      </p:sp>
      <p:sp>
        <p:nvSpPr>
          <p:cNvPr id="3" name="object 3"/>
          <p:cNvSpPr txBox="1"/>
          <p:nvPr/>
        </p:nvSpPr>
        <p:spPr>
          <a:xfrm>
            <a:off x="899621" y="1219200"/>
            <a:ext cx="7329980" cy="2184828"/>
          </a:xfrm>
          <a:prstGeom prst="rect">
            <a:avLst/>
          </a:prstGeom>
        </p:spPr>
        <p:txBody>
          <a:bodyPr vert="horz" wrap="square" lIns="0" tIns="61594" rIns="0" bIns="0" rtlCol="0">
            <a:spAutoFit/>
          </a:bodyPr>
          <a:lstStyle/>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Net national product is found out by subtracting the amount of depreciation of the existing capital in a year from the market value of all final goods and services.</a:t>
            </a:r>
          </a:p>
          <a:p>
            <a:pPr marL="12700" marR="5080" indent="571500" algn="just">
              <a:lnSpc>
                <a:spcPct val="90000"/>
              </a:lnSpc>
              <a:spcBef>
                <a:spcPts val="484"/>
              </a:spcBef>
              <a:buFont typeface="Wingdings" pitchFamily="2" charset="2"/>
              <a:buChar char="Ø"/>
            </a:pPr>
            <a:r>
              <a:rPr lang="en-US" sz="2400" spc="-5" dirty="0">
                <a:latin typeface="Times New Roman" pitchFamily="18" charset="0"/>
                <a:cs typeface="Times New Roman" pitchFamily="18" charset="0"/>
              </a:rPr>
              <a:t>T</a:t>
            </a:r>
            <a:r>
              <a:rPr lang="en-US" sz="2400" spc="-5" dirty="0" smtClean="0">
                <a:latin typeface="Times New Roman" pitchFamily="18" charset="0"/>
                <a:cs typeface="Times New Roman" pitchFamily="18" charset="0"/>
              </a:rPr>
              <a:t>he expenditures made on the repair of the machinery are called </a:t>
            </a:r>
            <a:r>
              <a:rPr lang="en-US" sz="2400" spc="-5" dirty="0">
                <a:latin typeface="Times New Roman" pitchFamily="18" charset="0"/>
                <a:cs typeface="Times New Roman" pitchFamily="18" charset="0"/>
              </a:rPr>
              <a:t>Depreciation </a:t>
            </a:r>
            <a:r>
              <a:rPr lang="en-US" sz="2400" spc="-5" dirty="0" smtClean="0">
                <a:latin typeface="Times New Roman" pitchFamily="18" charset="0"/>
                <a:cs typeface="Times New Roman" pitchFamily="18" charset="0"/>
              </a:rPr>
              <a:t>Allowances.</a:t>
            </a:r>
          </a:p>
          <a:p>
            <a:pPr marL="12700" marR="5080" algn="just">
              <a:lnSpc>
                <a:spcPct val="90000"/>
              </a:lnSpc>
              <a:spcBef>
                <a:spcPts val="484"/>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03410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966" y="250140"/>
            <a:ext cx="8229599"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a:latin typeface="Times New Roman" pitchFamily="18" charset="0"/>
                <a:cs typeface="Times New Roman" pitchFamily="18" charset="0"/>
              </a:rPr>
              <a:t>Gross Domestic Product (GDP)</a:t>
            </a:r>
            <a:endParaRPr sz="3600" b="1" dirty="0">
              <a:latin typeface="Times New Roman" pitchFamily="18" charset="0"/>
              <a:cs typeface="Times New Roman" pitchFamily="18" charset="0"/>
            </a:endParaRPr>
          </a:p>
        </p:txBody>
      </p:sp>
      <p:sp>
        <p:nvSpPr>
          <p:cNvPr id="3" name="object 3"/>
          <p:cNvSpPr txBox="1"/>
          <p:nvPr/>
        </p:nvSpPr>
        <p:spPr>
          <a:xfrm>
            <a:off x="899621" y="1219200"/>
            <a:ext cx="7329980" cy="5753497"/>
          </a:xfrm>
          <a:prstGeom prst="rect">
            <a:avLst/>
          </a:prstGeom>
        </p:spPr>
        <p:txBody>
          <a:bodyPr vert="horz" wrap="square" lIns="0" tIns="61594" rIns="0" bIns="0" rtlCol="0">
            <a:spAutoFit/>
          </a:bodyPr>
          <a:lstStyle/>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Gross Domestic Product is the measurement of total national income.</a:t>
            </a:r>
          </a:p>
          <a:p>
            <a:pPr marL="12700" marR="5080" algn="just">
              <a:lnSpc>
                <a:spcPct val="90000"/>
              </a:lnSpc>
              <a:spcBef>
                <a:spcPts val="484"/>
              </a:spcBef>
            </a:pPr>
            <a:r>
              <a:rPr lang="en-US" sz="2400" spc="-5" dirty="0">
                <a:latin typeface="Times New Roman" pitchFamily="18" charset="0"/>
                <a:cs typeface="Times New Roman" pitchFamily="18" charset="0"/>
              </a:rPr>
              <a:t> </a:t>
            </a:r>
            <a:r>
              <a:rPr lang="en-US" sz="2400" spc="-5" dirty="0" smtClean="0">
                <a:latin typeface="Times New Roman" pitchFamily="18" charset="0"/>
                <a:cs typeface="Times New Roman" pitchFamily="18" charset="0"/>
              </a:rPr>
              <a:t>   GDP = Gross National Income (GNP)- Final Income (FI)</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It is the total market value of all final goods and services produced within a country in a given period or time.</a:t>
            </a:r>
          </a:p>
          <a:p>
            <a:pPr marL="12700" marR="5080" indent="57150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In GDP, the following things need to be considered:</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All goods and services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Final goods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Currently produced goods</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Domestic territory</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Time period </a:t>
            </a:r>
          </a:p>
          <a:p>
            <a:pPr marL="1270000" marR="5080" lvl="2" indent="-34290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Flow concepts</a:t>
            </a:r>
          </a:p>
          <a:p>
            <a:pPr marL="12700" marR="5080" indent="57150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76370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Two Approaches for Calculating GDP</a:t>
            </a:r>
            <a:endParaRPr sz="3600" b="1" dirty="0">
              <a:latin typeface="Times New Roman" pitchFamily="18" charset="0"/>
              <a:cs typeface="Times New Roman" pitchFamily="18" charset="0"/>
            </a:endParaRPr>
          </a:p>
        </p:txBody>
      </p:sp>
      <p:sp>
        <p:nvSpPr>
          <p:cNvPr id="3" name="object 3"/>
          <p:cNvSpPr txBox="1"/>
          <p:nvPr/>
        </p:nvSpPr>
        <p:spPr>
          <a:xfrm>
            <a:off x="990600" y="1854580"/>
            <a:ext cx="7729855" cy="1353831"/>
          </a:xfrm>
          <a:prstGeom prst="rect">
            <a:avLst/>
          </a:prstGeom>
        </p:spPr>
        <p:txBody>
          <a:bodyPr vert="horz" wrap="square" lIns="0" tIns="61594" rIns="0" bIns="0" rtlCol="0">
            <a:spAutoFit/>
          </a:bodyPr>
          <a:lstStyle/>
          <a:p>
            <a:pPr marL="527050" marR="5080" indent="-514350" algn="just">
              <a:lnSpc>
                <a:spcPct val="90000"/>
              </a:lnSpc>
              <a:spcBef>
                <a:spcPts val="484"/>
              </a:spcBef>
              <a:buFont typeface="+mj-lt"/>
              <a:buAutoNum type="arabicPeriod"/>
            </a:pPr>
            <a:r>
              <a:rPr lang="en-US" sz="2800" spc="-5" dirty="0" smtClean="0">
                <a:latin typeface="Times New Roman" pitchFamily="18" charset="0"/>
                <a:cs typeface="Times New Roman" pitchFamily="18" charset="0"/>
              </a:rPr>
              <a:t>Expenditure Approach</a:t>
            </a:r>
          </a:p>
          <a:p>
            <a:pPr marL="527050" marR="5080" indent="-514350" algn="just">
              <a:lnSpc>
                <a:spcPct val="90000"/>
              </a:lnSpc>
              <a:spcBef>
                <a:spcPts val="484"/>
              </a:spcBef>
              <a:buFont typeface="+mj-lt"/>
              <a:buAutoNum type="arabicPeriod"/>
            </a:pPr>
            <a:r>
              <a:rPr lang="en-US" sz="2800" spc="-5" dirty="0" smtClean="0">
                <a:latin typeface="Times New Roman" pitchFamily="18" charset="0"/>
                <a:cs typeface="Times New Roman" pitchFamily="18" charset="0"/>
              </a:rPr>
              <a:t>Income Approach</a:t>
            </a:r>
            <a:endParaRPr lang="en-US" sz="2800" spc="-5" dirty="0">
              <a:latin typeface="Times New Roman" pitchFamily="18" charset="0"/>
              <a:cs typeface="Times New Roman" pitchFamily="18" charset="0"/>
            </a:endParaRP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12867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567463"/>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1. Expenditure Approach</a:t>
            </a:r>
            <a:endParaRPr sz="3600" b="1" dirty="0">
              <a:latin typeface="Times New Roman" pitchFamily="18" charset="0"/>
              <a:cs typeface="Times New Roman" pitchFamily="18" charset="0"/>
            </a:endParaRPr>
          </a:p>
        </p:txBody>
      </p:sp>
      <p:sp>
        <p:nvSpPr>
          <p:cNvPr id="3" name="object 3"/>
          <p:cNvSpPr txBox="1"/>
          <p:nvPr/>
        </p:nvSpPr>
        <p:spPr>
          <a:xfrm>
            <a:off x="990600" y="1371600"/>
            <a:ext cx="7729855" cy="3225626"/>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The economy is divided into four sectors:</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Computation ( C )</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Investment  (I)</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Government purchases (G)</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Net exports</a:t>
            </a:r>
          </a:p>
          <a:p>
            <a:pPr marL="527050" marR="5080" lvl="2"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Computing </a:t>
            </a:r>
            <a:r>
              <a:rPr lang="en-US" sz="2400" spc="-5" dirty="0">
                <a:latin typeface="Times New Roman" pitchFamily="18" charset="0"/>
                <a:cs typeface="Times New Roman" pitchFamily="18" charset="0"/>
              </a:rPr>
              <a:t>GDP = C + I + G + </a:t>
            </a:r>
            <a:r>
              <a:rPr lang="en-US" sz="2400" spc="-5" dirty="0" err="1">
                <a:latin typeface="Times New Roman" pitchFamily="18" charset="0"/>
                <a:cs typeface="Times New Roman" pitchFamily="18" charset="0"/>
              </a:rPr>
              <a:t>Xn</a:t>
            </a:r>
            <a:endParaRPr lang="en-US" sz="2400" spc="-5" dirty="0">
              <a:latin typeface="Times New Roman" pitchFamily="18" charset="0"/>
              <a:cs typeface="Times New Roman" pitchFamily="18" charset="0"/>
            </a:endParaRPr>
          </a:p>
          <a:p>
            <a:pPr marL="527050" marR="5080" indent="-51435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658504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533400"/>
            <a:ext cx="8589326" cy="1121461"/>
          </a:xfrm>
          <a:prstGeom prst="rect">
            <a:avLst/>
          </a:prstGeom>
        </p:spPr>
        <p:txBody>
          <a:bodyPr vert="horz" wrap="square" lIns="0" tIns="13335" rIns="0" bIns="0" rtlCol="0">
            <a:spAutoFit/>
          </a:bodyPr>
          <a:lstStyle/>
          <a:p>
            <a:pPr marL="17145" algn="ctr">
              <a:lnSpc>
                <a:spcPct val="100000"/>
              </a:lnSpc>
              <a:spcBef>
                <a:spcPts val="105"/>
              </a:spcBef>
            </a:pPr>
            <a:r>
              <a:rPr lang="en-US" sz="3600" b="1" dirty="0" smtClean="0">
                <a:latin typeface="Times New Roman" pitchFamily="18" charset="0"/>
                <a:cs typeface="Times New Roman" pitchFamily="18" charset="0"/>
              </a:rPr>
              <a:t>Computation Expenditures </a:t>
            </a:r>
            <a:r>
              <a:rPr lang="en-US" sz="3600" b="1" dirty="0">
                <a:latin typeface="Times New Roman" pitchFamily="18" charset="0"/>
                <a:cs typeface="Times New Roman" pitchFamily="18" charset="0"/>
              </a:rPr>
              <a:t>( C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990600" y="1371600"/>
            <a:ext cx="7729855" cy="2829107"/>
          </a:xfrm>
          <a:prstGeom prst="rect">
            <a:avLst/>
          </a:prstGeom>
        </p:spPr>
        <p:txBody>
          <a:bodyPr vert="horz" wrap="square" lIns="0" tIns="61594" rIns="0" bIns="0" rtlCol="0">
            <a:spAutoFit/>
          </a:bodyPr>
          <a:lstStyle/>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It is the expenditures of the household sector.</a:t>
            </a:r>
          </a:p>
          <a:p>
            <a:pPr marL="527050" marR="5080" indent="-514350" algn="just">
              <a:lnSpc>
                <a:spcPct val="90000"/>
              </a:lnSpc>
              <a:spcBef>
                <a:spcPts val="484"/>
              </a:spcBef>
              <a:buFont typeface="Wingdings" pitchFamily="2" charset="2"/>
              <a:buChar char="Ø"/>
            </a:pPr>
            <a:r>
              <a:rPr lang="en-US" sz="2400" spc="-5" dirty="0" smtClean="0">
                <a:latin typeface="Times New Roman" pitchFamily="18" charset="0"/>
                <a:cs typeface="Times New Roman" pitchFamily="18" charset="0"/>
              </a:rPr>
              <a:t>It includes spending on:</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Durable goods which last for more than one year,</a:t>
            </a:r>
          </a:p>
          <a:p>
            <a:pPr marL="1441450" marR="5080" lvl="2" indent="-514350" algn="just">
              <a:lnSpc>
                <a:spcPct val="90000"/>
              </a:lnSpc>
              <a:spcBef>
                <a:spcPts val="484"/>
              </a:spcBef>
              <a:buFont typeface="Wingdings" pitchFamily="2" charset="2"/>
              <a:buChar char="ü"/>
            </a:pPr>
            <a:r>
              <a:rPr lang="en-US" sz="2400" spc="-5" dirty="0" smtClean="0">
                <a:latin typeface="Times New Roman" pitchFamily="18" charset="0"/>
                <a:cs typeface="Times New Roman" pitchFamily="18" charset="0"/>
              </a:rPr>
              <a:t>Non-durable goods, and</a:t>
            </a:r>
          </a:p>
          <a:p>
            <a:pPr marL="1441450" marR="5080" lvl="2" indent="-514350" algn="just">
              <a:lnSpc>
                <a:spcPct val="90000"/>
              </a:lnSpc>
              <a:spcBef>
                <a:spcPts val="484"/>
              </a:spcBef>
              <a:buFont typeface="Wingdings" pitchFamily="2" charset="2"/>
              <a:buChar char="ü"/>
            </a:pPr>
            <a:r>
              <a:rPr lang="en-US" sz="2400" spc="-5" dirty="0">
                <a:latin typeface="Times New Roman" pitchFamily="18" charset="0"/>
                <a:cs typeface="Times New Roman" pitchFamily="18" charset="0"/>
              </a:rPr>
              <a:t>S</a:t>
            </a:r>
            <a:r>
              <a:rPr lang="en-US" sz="2400" spc="-5" dirty="0" smtClean="0">
                <a:latin typeface="Times New Roman" pitchFamily="18" charset="0"/>
                <a:cs typeface="Times New Roman" pitchFamily="18" charset="0"/>
              </a:rPr>
              <a:t>ervices</a:t>
            </a:r>
            <a:endParaRPr lang="en-US" sz="2400" spc="-5" dirty="0">
              <a:latin typeface="Times New Roman" pitchFamily="18" charset="0"/>
              <a:cs typeface="Times New Roman" pitchFamily="18" charset="0"/>
            </a:endParaRPr>
          </a:p>
          <a:p>
            <a:pPr marL="527050" marR="5080" indent="-514350" algn="just">
              <a:lnSpc>
                <a:spcPct val="90000"/>
              </a:lnSpc>
              <a:spcBef>
                <a:spcPts val="484"/>
              </a:spcBef>
              <a:buFont typeface="Wingdings" pitchFamily="2" charset="2"/>
              <a:buChar char="Ø"/>
            </a:pPr>
            <a:endParaRPr lang="en-US" sz="2400" spc="-5" dirty="0" smtClean="0">
              <a:latin typeface="Times New Roman" pitchFamily="18" charset="0"/>
              <a:cs typeface="Times New Roman" pitchFamily="18" charset="0"/>
            </a:endParaRPr>
          </a:p>
          <a:p>
            <a:pPr marL="12700" marR="5080" algn="just">
              <a:lnSpc>
                <a:spcPct val="90000"/>
              </a:lnSpc>
              <a:spcBef>
                <a:spcPts val="484"/>
              </a:spcBef>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772252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248</TotalTime>
  <Words>857</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LECTURE # 02 NATIONAL INCOME &amp; ITS MEASUREMENT</vt:lpstr>
      <vt:lpstr>Micro &amp; Macro Economics and its importance</vt:lpstr>
      <vt:lpstr>Main issues in Macro Economics</vt:lpstr>
      <vt:lpstr>Gross National Product (GNP)</vt:lpstr>
      <vt:lpstr>Net National Product (NNP)</vt:lpstr>
      <vt:lpstr>Gross Domestic Product (GDP)</vt:lpstr>
      <vt:lpstr>Two Approaches for Calculating GDP</vt:lpstr>
      <vt:lpstr>1. Expenditure Approach</vt:lpstr>
      <vt:lpstr>Computation Expenditures ( C ) </vt:lpstr>
      <vt:lpstr>Investment  (I)  </vt:lpstr>
      <vt:lpstr>Government purchases (G)    </vt:lpstr>
      <vt:lpstr>Government purchases (G)    </vt:lpstr>
      <vt:lpstr>Net Exports (Xn)     </vt:lpstr>
      <vt:lpstr>2. Income Approach     </vt:lpstr>
      <vt:lpstr>Adjustments     </vt:lpstr>
      <vt:lpstr>Computing GDP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URBAN DESIGN</dc:title>
  <dc:creator>AJ</dc:creator>
  <cp:lastModifiedBy>AJ</cp:lastModifiedBy>
  <cp:revision>26</cp:revision>
  <dcterms:created xsi:type="dcterms:W3CDTF">2020-01-23T14:37:44Z</dcterms:created>
  <dcterms:modified xsi:type="dcterms:W3CDTF">2020-04-29T19:30:07Z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2013-01-13T00:00:00Z</vt:filetime>
  </property>
  <property fmtid="{D5CDD505-2E9C-101B-9397-08002B2CF9AE}" pid="3" name="Creator">
    <vt:lpwstr>Microsoft® Office PowerPoint® 2007</vt:lpwstr>
  </property>
  <property fmtid="{D5CDD505-2E9C-101B-9397-08002B2CF9AE}" pid="4" name="LastSaved">
    <vt:filetime>2020-01-23T00:00:00Z</vt:filetime>
  </property>
</Properties>
</file>